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11"/>
  </p:notesMasterIdLst>
  <p:sldIdLst>
    <p:sldId id="267" r:id="rId2"/>
    <p:sldId id="269" r:id="rId3"/>
    <p:sldId id="270" r:id="rId4"/>
    <p:sldId id="257" r:id="rId5"/>
    <p:sldId id="272" r:id="rId6"/>
    <p:sldId id="258" r:id="rId7"/>
    <p:sldId id="259" r:id="rId8"/>
    <p:sldId id="262" r:id="rId9"/>
    <p:sldId id="274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768" y="12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2F5E8-EA60-4F55-B1B6-A050C62D9662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D4B11-DADC-46A3-9F0B-2E4C369B9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101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D4B11-DADC-46A3-9F0B-2E4C369B952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285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D4B11-DADC-46A3-9F0B-2E4C369B952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274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D4B11-DADC-46A3-9F0B-2E4C369B952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840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D4B11-DADC-46A3-9F0B-2E4C369B952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362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D4B11-DADC-46A3-9F0B-2E4C369B952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693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5261B-664B-4C12-92AE-0B20DF0ACA86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419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98AB-B737-4458-8D70-EE325753FD55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91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637A-7C64-407C-BF2E-45DB807A6A5D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969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6A716-44FA-4988-B806-BBCCE0B80417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8406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49C5-5C25-430E-B7E5-7251B06F006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1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CCE5-1A45-4185-B136-DDFBB19F0AF0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6244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17B3-0A62-4F7A-A211-B34D3742C31E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997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1F76-7465-4EAE-8397-68DD72A32C33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183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3C6F-DD34-43E1-874F-6C1AF092EA78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34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8074D-88D8-4EA9-B2EF-3A3A6D35119B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1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BA34-90BD-4E08-9928-E9D5DEBF92FF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26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EDCF-C43E-4E52-8AD2-9093918A00D9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237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CEB5-8F5B-40B6-9EDC-219599099D28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341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F6EE-2927-45B5-A38E-2B7275843B96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10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70B7-DF24-4850-A82B-892577D18833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48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78C9-B343-41EB-A749-24621194C3C3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80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E6B9-135F-41A1-8D6F-AD62EAEA0DCA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3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1759BE-0949-484B-95CB-5F2164AF68AC}" type="datetime1">
              <a:rPr lang="en-US" smtClean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23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vz.ru/news/2015/3/24/736013.html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sokolsverv@mail.ru" TargetMode="External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10" Type="http://schemas.openxmlformats.org/officeDocument/2006/relationships/image" Target="../media/image18.jpg"/><Relationship Id="rId4" Type="http://schemas.openxmlformats.org/officeDocument/2006/relationships/image" Target="../media/image14.jpg"/><Relationship Id="rId9" Type="http://schemas.openxmlformats.org/officeDocument/2006/relationships/hyperlink" Target="mailto:sekretar201@mail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5143" y="1443275"/>
            <a:ext cx="8896965" cy="137406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ООО «МАХ-технологии»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36044" y="427508"/>
            <a:ext cx="1763318" cy="411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4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124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-Технологии</a:t>
            </a:r>
            <a:endParaRPr lang="ru-RU" sz="124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flipV="1">
            <a:off x="7999361" y="427508"/>
            <a:ext cx="303486" cy="411072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6"/>
          </a:p>
        </p:txBody>
      </p:sp>
      <p:sp>
        <p:nvSpPr>
          <p:cNvPr id="4" name="TextBox 3"/>
          <p:cNvSpPr txBox="1"/>
          <p:nvPr/>
        </p:nvSpPr>
        <p:spPr>
          <a:xfrm>
            <a:off x="1841157" y="1050324"/>
            <a:ext cx="6581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5"/>
                </a:solidFill>
              </a:rPr>
              <a:t>Технологии максимального комфорта и качества</a:t>
            </a:r>
            <a:endParaRPr lang="ru-RU" sz="1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4"/>
    </mc:Choice>
    <mc:Fallback xmlns="">
      <p:transition spd="slow" advTm="542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6676" y="1491049"/>
            <a:ext cx="8798651" cy="5087799"/>
          </a:xfrm>
        </p:spPr>
        <p:txBody>
          <a:bodyPr>
            <a:noAutofit/>
          </a:bodyPr>
          <a:lstStyle/>
          <a:p>
            <a:r>
              <a:rPr lang="en-US" sz="1463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63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ИМПОРТОЗАМЕЩЕНИЕ. Проблематика</a:t>
            </a:r>
            <a:br>
              <a:rPr lang="ru-RU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Информация о </a:t>
            </a:r>
            <a:r>
              <a:rPr lang="ru-RU" sz="16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</a:t>
            </a:r>
            <a:br>
              <a:rPr lang="ru-RU" sz="16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Отделка </a:t>
            </a:r>
            <a:r>
              <a:rPr lang="ru-RU" sz="16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</a:t>
            </a:r>
            <a: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и форматы выпускаемой продукции</a:t>
            </a:r>
            <a: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Реквизиты компании</a:t>
            </a:r>
            <a: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6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Лицензии и сертификаты</a:t>
            </a:r>
            <a: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25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2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25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2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63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63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63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63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6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2847" y="919767"/>
            <a:ext cx="8798651" cy="460254"/>
          </a:xfrm>
          <a:prstGeom prst="rect">
            <a:avLst/>
          </a:prstGeom>
        </p:spPr>
        <p:txBody>
          <a:bodyPr vert="horz" lIns="74295" tIns="37148" rIns="74295" bIns="37148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467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1"/>
    </mc:Choice>
    <mc:Fallback xmlns="">
      <p:transition spd="slow" advTm="6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662999" y="766695"/>
            <a:ext cx="2129790" cy="260349"/>
          </a:xfrm>
          <a:prstGeom prst="rect">
            <a:avLst/>
          </a:prstGeom>
        </p:spPr>
        <p:txBody>
          <a:bodyPr vert="horz" lIns="74295" tIns="37148" rIns="74295" bIns="37148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Импортозамещение. Проблематика</a:t>
            </a:r>
          </a:p>
        </p:txBody>
      </p:sp>
      <p:sp>
        <p:nvSpPr>
          <p:cNvPr id="7" name="Shape 24"/>
          <p:cNvSpPr txBox="1"/>
          <p:nvPr/>
        </p:nvSpPr>
        <p:spPr>
          <a:xfrm>
            <a:off x="106136" y="4392926"/>
            <a:ext cx="6895284" cy="1335653"/>
          </a:xfrm>
          <a:prstGeom prst="rect">
            <a:avLst/>
          </a:prstGeom>
          <a:solidFill>
            <a:schemeClr val="bg2">
              <a:lumMod val="40000"/>
              <a:lumOff val="60000"/>
              <a:alpha val="71000"/>
            </a:schemeClr>
          </a:solidFill>
          <a:ln w="381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</p:spPr>
        <p:txBody>
          <a:bodyPr lIns="74283" tIns="74283" rIns="74283" bIns="74283" anchor="ctr" anchorCtr="0">
            <a:noAutofit/>
          </a:bodyPr>
          <a:lstStyle/>
          <a:p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 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начала широкую программу импортозамещения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после того, как западные санкции обнаружили зависимость целого ряда важных отраслей от импорта.</a:t>
            </a:r>
            <a:endParaRPr lang="ru" sz="1950" b="1" dirty="0"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16" name="Shape 24"/>
          <p:cNvSpPr txBox="1"/>
          <p:nvPr/>
        </p:nvSpPr>
        <p:spPr>
          <a:xfrm>
            <a:off x="106136" y="2449764"/>
            <a:ext cx="6895284" cy="1772124"/>
          </a:xfrm>
          <a:prstGeom prst="rect">
            <a:avLst/>
          </a:prstGeom>
          <a:solidFill>
            <a:schemeClr val="bg2">
              <a:lumMod val="40000"/>
              <a:lumOff val="60000"/>
              <a:alpha val="71000"/>
            </a:schemeClr>
          </a:solidFill>
          <a:ln w="381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</p:spPr>
        <p:txBody>
          <a:bodyPr lIns="74283" tIns="74283" rIns="74283" bIns="74283" anchor="ctr" anchorCtr="0">
            <a:noAutofit/>
          </a:bodyPr>
          <a:lstStyle/>
          <a:p>
            <a:r>
              <a:rPr lang="ru-RU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«Задача состоит не в том, чтобы </a:t>
            </a:r>
            <a:r>
              <a:rPr lang="ru-RU" sz="162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любыми способами </a:t>
            </a:r>
            <a:r>
              <a:rPr lang="ru-RU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заменить импортные товары отечественными товарами. Необходимо наладить массовый выпуск именно </a:t>
            </a:r>
            <a:r>
              <a:rPr lang="ru-RU" sz="162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качественной российской продукции</a:t>
            </a:r>
            <a:r>
              <a:rPr lang="ru-RU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причем</a:t>
            </a:r>
            <a:r>
              <a:rPr lang="ru-RU" sz="16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2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приемлемой, экономически обоснованной цене, </a:t>
            </a:r>
            <a:r>
              <a:rPr lang="ru-RU" sz="16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способной на равных конкурировать с зарубежными аналогами как на внутреннем, так и на внешнем рынке».</a:t>
            </a:r>
            <a:endParaRPr lang="ru" sz="1625" dirty="0"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22" name="Shape 24"/>
          <p:cNvSpPr txBox="1"/>
          <p:nvPr/>
        </p:nvSpPr>
        <p:spPr>
          <a:xfrm>
            <a:off x="5710102" y="1288125"/>
            <a:ext cx="4082687" cy="990600"/>
          </a:xfrm>
          <a:prstGeom prst="rect">
            <a:avLst/>
          </a:prstGeom>
          <a:solidFill>
            <a:schemeClr val="bg2">
              <a:lumMod val="40000"/>
              <a:lumOff val="60000"/>
              <a:alpha val="71000"/>
            </a:schemeClr>
          </a:solidFill>
          <a:ln w="381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</p:spPr>
        <p:txBody>
          <a:bodyPr lIns="74283" tIns="74283" rIns="74283" bIns="74283" anchor="ctr" anchorCtr="0">
            <a:noAutofit/>
          </a:bodyPr>
          <a:lstStyle/>
          <a:p>
            <a:pPr algn="ctr"/>
            <a:r>
              <a:rPr lang="ru-RU" sz="1625" dirty="0"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«ИМПОРТОЗАМЕЩЕНИЕ – это развитие высокотехнологичных производств в собственной стране»!</a:t>
            </a:r>
            <a:endParaRPr lang="ru" sz="1625" dirty="0"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027" y="2449763"/>
            <a:ext cx="2429762" cy="2584524"/>
          </a:xfrm>
          <a:prstGeom prst="rect">
            <a:avLst/>
          </a:prstGeom>
        </p:spPr>
      </p:pic>
      <p:sp>
        <p:nvSpPr>
          <p:cNvPr id="23" name="Shape 24"/>
          <p:cNvSpPr txBox="1"/>
          <p:nvPr/>
        </p:nvSpPr>
        <p:spPr>
          <a:xfrm>
            <a:off x="106136" y="1288125"/>
            <a:ext cx="5389334" cy="990600"/>
          </a:xfrm>
          <a:prstGeom prst="rect">
            <a:avLst/>
          </a:prstGeom>
          <a:solidFill>
            <a:schemeClr val="bg2">
              <a:lumMod val="40000"/>
              <a:lumOff val="60000"/>
              <a:alpha val="71000"/>
            </a:schemeClr>
          </a:solidFill>
          <a:ln w="381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</p:spPr>
        <p:txBody>
          <a:bodyPr lIns="74283" tIns="74283" rIns="74283" bIns="74283" anchor="ctr" anchorCtr="0">
            <a:noAutofit/>
          </a:bodyPr>
          <a:lstStyle/>
          <a:p>
            <a:r>
              <a:rPr lang="ru-RU" sz="1950" u="sng" dirty="0"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ВИКИПЕДИЯ:</a:t>
            </a:r>
            <a:r>
              <a:rPr lang="ru-RU" sz="1950" dirty="0"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</a:p>
          <a:p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замещение импорта товарами, произведёнными внутри страны</a:t>
            </a:r>
            <a:endParaRPr lang="ru" sz="1950" dirty="0"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3642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7"/>
    </mc:Choice>
    <mc:Fallback xmlns="">
      <p:transition spd="slow" advTm="2062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99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64525" y="5254686"/>
            <a:ext cx="8402595" cy="1987435"/>
          </a:xfrm>
        </p:spPr>
        <p:txBody>
          <a:bodyPr>
            <a:normAutofit fontScale="90000"/>
          </a:bodyPr>
          <a:lstStyle/>
          <a:p>
            <a:pPr algn="ctr">
              <a:spcBef>
                <a:spcPct val="20000"/>
              </a:spcBef>
              <a:spcAft>
                <a:spcPts val="312"/>
              </a:spcAft>
              <a:buClr>
                <a:prstClr val="white"/>
              </a:buClr>
              <a:buSzPct val="80000"/>
            </a:pPr>
            <a:r>
              <a:rPr lang="ru-RU" sz="1200" b="1" cap="none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br>
              <a:rPr lang="ru-RU" sz="1200" b="1" cap="none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200" b="1" cap="none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200" b="1" cap="none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200" b="1" cap="none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b="1" cap="none" dirty="0">
                <a:ln>
                  <a:noFill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АО «</a:t>
            </a:r>
            <a:r>
              <a:rPr lang="ru-RU" sz="1800" b="1" cap="none" dirty="0" err="1">
                <a:ln>
                  <a:noFill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Сокольская</a:t>
            </a:r>
            <a:r>
              <a:rPr lang="ru-RU" sz="1800" b="1" cap="none" dirty="0">
                <a:ln>
                  <a:noFill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cap="none" dirty="0" smtClean="0">
                <a:ln>
                  <a:noFill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судоверфь»  и </a:t>
            </a:r>
            <a:r>
              <a:rPr lang="ru-RU" sz="1800" b="1" cap="none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800" b="1" cap="none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«МАХ-Технологии» </a:t>
            </a:r>
            <a:r>
              <a:rPr lang="ru-RU" sz="1800" b="1" cap="none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cap="none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совместно производят следующую продукцию: панели плавающего-</a:t>
            </a:r>
            <a:r>
              <a:rPr lang="ru-RU" sz="1800" b="1" cap="none" dirty="0" err="1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вибропоглощающего</a:t>
            </a:r>
            <a:r>
              <a:rPr lang="ru-RU" sz="1800" b="1" cap="none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cap="none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палубного покрытия, </a:t>
            </a:r>
            <a:r>
              <a:rPr lang="ru-RU" sz="1800" b="1" cap="none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композитных панелей для формирования корпусных переборок (стен), панели с сотовым заполнением для подволока (потолка), облегченную мебель из панелей с алюминиевым сотовым заполнением. 	</a:t>
            </a:r>
            <a:r>
              <a:rPr lang="ru-RU" sz="1800" b="1" cap="none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cap="none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none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Гибкое </a:t>
            </a:r>
            <a:r>
              <a:rPr lang="ru-RU" sz="1800" b="1" cap="none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производство решает многие вопросы при строительстве судов как военного так и гражданского </a:t>
            </a:r>
            <a:r>
              <a:rPr lang="ru-RU" sz="1800" b="1" cap="none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назначения. </a:t>
            </a:r>
            <a:r>
              <a:rPr lang="ru-RU" sz="1800" b="1" cap="none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cap="none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cap="none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lang="ru-RU" sz="831" b="1" cap="none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831" b="1" cap="none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26" y="623074"/>
            <a:ext cx="6689125" cy="4363827"/>
          </a:xfrm>
        </p:spPr>
      </p:pic>
      <p:sp>
        <p:nvSpPr>
          <p:cNvPr id="2" name="TextBox 1"/>
          <p:cNvSpPr txBox="1"/>
          <p:nvPr/>
        </p:nvSpPr>
        <p:spPr>
          <a:xfrm>
            <a:off x="946564" y="243909"/>
            <a:ext cx="7939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АО «</a:t>
            </a:r>
            <a:r>
              <a:rPr lang="ru-RU" sz="1600" b="1" dirty="0" err="1">
                <a:latin typeface="Times New Roman" pitchFamily="18" charset="0"/>
                <a:ea typeface="+mj-ea"/>
                <a:cs typeface="Times New Roman" pitchFamily="18" charset="0"/>
              </a:rPr>
              <a:t>Сокольская</a:t>
            </a: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 судоверфь» + ООО «МАХ-Технологии» </a:t>
            </a: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= Корабль </a:t>
            </a: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от А до 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58897" y="103941"/>
            <a:ext cx="1828799" cy="17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70000"/>
              </a:lnSpc>
              <a:spcBef>
                <a:spcPct val="0"/>
              </a:spcBef>
            </a:pPr>
            <a:r>
              <a:rPr lang="ru-RU" sz="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Информация </a:t>
            </a:r>
            <a:r>
              <a:rPr lang="ru-RU" sz="8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 компании</a:t>
            </a:r>
            <a:endParaRPr lang="ru-RU" sz="8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5013479"/>
      </p:ext>
    </p:extLst>
  </p:cSld>
  <p:clrMapOvr>
    <a:masterClrMapping/>
  </p:clrMapOvr>
  <p:transition advTm="1369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439315" y="320554"/>
            <a:ext cx="1965960" cy="260349"/>
          </a:xfrm>
          <a:prstGeom prst="rect">
            <a:avLst/>
          </a:prstGeom>
        </p:spPr>
        <p:txBody>
          <a:bodyPr vert="horz" lIns="74295" tIns="37148" rIns="74295" bIns="37148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о Компании</a:t>
            </a:r>
          </a:p>
        </p:txBody>
      </p:sp>
      <p:sp>
        <p:nvSpPr>
          <p:cNvPr id="7" name="Shape 24"/>
          <p:cNvSpPr txBox="1"/>
          <p:nvPr/>
        </p:nvSpPr>
        <p:spPr>
          <a:xfrm>
            <a:off x="4611091" y="667113"/>
            <a:ext cx="4702629" cy="1865140"/>
          </a:xfrm>
          <a:prstGeom prst="rect">
            <a:avLst/>
          </a:prstGeom>
          <a:solidFill>
            <a:schemeClr val="bg2">
              <a:lumMod val="40000"/>
              <a:lumOff val="60000"/>
              <a:alpha val="71000"/>
            </a:schemeClr>
          </a:solidFill>
          <a:ln w="381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</p:spPr>
        <p:txBody>
          <a:bodyPr lIns="74283" tIns="74283" rIns="74283" bIns="74283" anchor="ctr" anchorCtr="0">
            <a:noAutofit/>
          </a:bodyPr>
          <a:lstStyle/>
          <a:p>
            <a:pPr algn="ctr"/>
            <a:r>
              <a:rPr lang="ru-RU" sz="1463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Компания ООО «МАХ-Технологии»</a:t>
            </a:r>
            <a:r>
              <a:rPr lang="en-US" sz="1463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ru-RU" sz="1463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создана в 2015 г. на базе АО «</a:t>
            </a:r>
            <a:r>
              <a:rPr lang="ru-RU" sz="1463" dirty="0" err="1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Сокольская</a:t>
            </a:r>
            <a:r>
              <a:rPr lang="ru-RU" sz="1463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судоверфь</a:t>
            </a:r>
            <a:r>
              <a:rPr lang="ru-RU" sz="1463" dirty="0" smtClean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» - </a:t>
            </a:r>
            <a:r>
              <a:rPr lang="ru-RU" sz="1463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предприятия имеющего вековую </a:t>
            </a:r>
            <a:r>
              <a:rPr lang="ru-RU" sz="1463" dirty="0" smtClean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историю </a:t>
            </a:r>
            <a:r>
              <a:rPr lang="ru-RU" sz="1463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работы в судостроительном секторе. Целью создания компании  является  строительство судов, по внешнему виду, техническим характеристикам и внутренней отделке </a:t>
            </a:r>
            <a:r>
              <a:rPr lang="ru-RU" sz="1463" dirty="0" smtClean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превосходящие зарубежные аналоги.</a:t>
            </a:r>
            <a:endParaRPr lang="ru" sz="1463" dirty="0">
              <a:solidFill>
                <a:prstClr val="white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  <a:p>
            <a:pPr algn="ctr"/>
            <a:endParaRPr lang="ru" sz="1463" dirty="0">
              <a:solidFill>
                <a:prstClr val="white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15" name="Shape 24"/>
          <p:cNvSpPr txBox="1"/>
          <p:nvPr/>
        </p:nvSpPr>
        <p:spPr>
          <a:xfrm>
            <a:off x="4611091" y="4751882"/>
            <a:ext cx="4702629" cy="1440109"/>
          </a:xfrm>
          <a:prstGeom prst="rect">
            <a:avLst/>
          </a:prstGeom>
          <a:solidFill>
            <a:schemeClr val="bg2">
              <a:lumMod val="40000"/>
              <a:lumOff val="60000"/>
              <a:alpha val="71000"/>
            </a:schemeClr>
          </a:solidFill>
          <a:ln w="381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</p:spPr>
        <p:txBody>
          <a:bodyPr lIns="74283" tIns="74283" rIns="74283" bIns="74283" anchor="ctr" anchorCtr="0">
            <a:noAutofit/>
          </a:bodyPr>
          <a:lstStyle/>
          <a:p>
            <a:pPr algn="ctr"/>
            <a:r>
              <a:rPr lang="ru" sz="1463" b="1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Стратегия </a:t>
            </a:r>
            <a:r>
              <a:rPr lang="ru-RU" sz="1463" b="1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МАХ-Технологии</a:t>
            </a:r>
            <a:r>
              <a:rPr lang="en-US" sz="1463" b="1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– </a:t>
            </a:r>
            <a:r>
              <a:rPr lang="ru-RU" sz="1463" b="1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стать лидером </a:t>
            </a:r>
            <a:r>
              <a:rPr lang="ru-RU" sz="1463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отрасли за счет выхода на полную проектную производственную мощность посредством реализации и развития конкурентных преимуществ собственного производства мебели из панелей из </a:t>
            </a:r>
            <a:r>
              <a:rPr lang="en-US" sz="1463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HPL </a:t>
            </a:r>
            <a:r>
              <a:rPr lang="ru-RU" sz="1463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пластика по технологии полного цикла</a:t>
            </a:r>
            <a:endParaRPr lang="ru" sz="1463" dirty="0">
              <a:solidFill>
                <a:prstClr val="white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16" name="Shape 24"/>
          <p:cNvSpPr txBox="1"/>
          <p:nvPr/>
        </p:nvSpPr>
        <p:spPr>
          <a:xfrm>
            <a:off x="4611091" y="2690061"/>
            <a:ext cx="4702629" cy="972920"/>
          </a:xfrm>
          <a:prstGeom prst="rect">
            <a:avLst/>
          </a:prstGeom>
          <a:solidFill>
            <a:schemeClr val="bg2">
              <a:lumMod val="40000"/>
              <a:lumOff val="60000"/>
              <a:alpha val="71000"/>
            </a:schemeClr>
          </a:solidFill>
          <a:ln w="381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</p:spPr>
        <p:txBody>
          <a:bodyPr lIns="74283" tIns="74283" rIns="74283" bIns="74283" anchor="ctr" anchorCtr="0">
            <a:noAutofit/>
          </a:bodyPr>
          <a:lstStyle/>
          <a:p>
            <a:pPr algn="ctr"/>
            <a:r>
              <a:rPr lang="ru" sz="1625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Основа для реализации бизнес – проекта по открытию предприятия, производящего </a:t>
            </a:r>
            <a:r>
              <a:rPr lang="ru-RU" sz="1625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в России </a:t>
            </a:r>
          </a:p>
          <a:p>
            <a:pPr algn="ctr"/>
            <a:r>
              <a:rPr lang="ru-RU" sz="1625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О</a:t>
            </a:r>
            <a:r>
              <a:rPr lang="ru" sz="1625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течественных интерьерных и конструктивных панелей, – </a:t>
            </a:r>
            <a:r>
              <a:rPr lang="ru" sz="1625" b="1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ИМПОРТОЗАМЕЩЕНИЕ</a:t>
            </a:r>
            <a:endParaRPr lang="ru" sz="1625" dirty="0">
              <a:solidFill>
                <a:prstClr val="white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17" name="Shape 24"/>
          <p:cNvSpPr txBox="1"/>
          <p:nvPr/>
        </p:nvSpPr>
        <p:spPr>
          <a:xfrm>
            <a:off x="8087295" y="3723209"/>
            <a:ext cx="1219200" cy="253571"/>
          </a:xfrm>
          <a:prstGeom prst="rect">
            <a:avLst/>
          </a:prstGeom>
          <a:solidFill>
            <a:srgbClr val="6D9EEB"/>
          </a:solidFill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4283" tIns="74283" rIns="74283" bIns="74283" anchor="ctr" anchorCtr="0">
            <a:noAutofit/>
          </a:bodyPr>
          <a:lstStyle/>
          <a:p>
            <a:pPr algn="ctr"/>
            <a:r>
              <a:rPr lang="ru" sz="1300" b="1" dirty="0">
                <a:solidFill>
                  <a:prstClr val="white"/>
                </a:solidFill>
                <a:latin typeface="Calibri" panose="020F0502020204030204" pitchFamily="34" charset="0"/>
                <a:ea typeface="Comic Sans MS"/>
                <a:cs typeface="Comic Sans MS"/>
                <a:sym typeface="Comic Sans MS"/>
              </a:rPr>
              <a:t>ЦЕНА</a:t>
            </a:r>
          </a:p>
        </p:txBody>
      </p:sp>
      <p:sp>
        <p:nvSpPr>
          <p:cNvPr id="18" name="Shape 24"/>
          <p:cNvSpPr txBox="1"/>
          <p:nvPr/>
        </p:nvSpPr>
        <p:spPr>
          <a:xfrm>
            <a:off x="4611089" y="3723209"/>
            <a:ext cx="1219200" cy="253571"/>
          </a:xfrm>
          <a:prstGeom prst="rect">
            <a:avLst/>
          </a:prstGeom>
          <a:solidFill>
            <a:srgbClr val="6D9EEB"/>
          </a:solidFill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4283" tIns="74283" rIns="74283" bIns="74283" anchor="ctr" anchorCtr="0">
            <a:noAutofit/>
          </a:bodyPr>
          <a:lstStyle/>
          <a:p>
            <a:pPr algn="ctr"/>
            <a:r>
              <a:rPr lang="ru" sz="1300" b="1" dirty="0">
                <a:solidFill>
                  <a:prstClr val="white"/>
                </a:solidFill>
                <a:latin typeface="Calibri" panose="020F0502020204030204" pitchFamily="34" charset="0"/>
                <a:ea typeface="Comic Sans MS"/>
                <a:cs typeface="Comic Sans MS"/>
                <a:sym typeface="Comic Sans MS"/>
              </a:rPr>
              <a:t>АССОРТИМЕНТ</a:t>
            </a:r>
          </a:p>
        </p:txBody>
      </p:sp>
      <p:sp>
        <p:nvSpPr>
          <p:cNvPr id="19" name="Shape 24"/>
          <p:cNvSpPr txBox="1"/>
          <p:nvPr/>
        </p:nvSpPr>
        <p:spPr>
          <a:xfrm>
            <a:off x="6339840" y="3723209"/>
            <a:ext cx="1219200" cy="253571"/>
          </a:xfrm>
          <a:prstGeom prst="rect">
            <a:avLst/>
          </a:prstGeom>
          <a:solidFill>
            <a:srgbClr val="6D9EEB"/>
          </a:solidFill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4283" tIns="74283" rIns="74283" bIns="74283" anchor="ctr" anchorCtr="0">
            <a:noAutofit/>
          </a:bodyPr>
          <a:lstStyle/>
          <a:p>
            <a:pPr algn="ctr"/>
            <a:r>
              <a:rPr lang="ru" sz="1300" b="1" dirty="0">
                <a:solidFill>
                  <a:prstClr val="white"/>
                </a:solidFill>
                <a:latin typeface="Calibri" panose="020F0502020204030204" pitchFamily="34" charset="0"/>
                <a:ea typeface="Comic Sans MS"/>
                <a:cs typeface="Comic Sans MS"/>
                <a:sym typeface="Comic Sans MS"/>
              </a:rPr>
              <a:t>КАЧЕСТВО</a:t>
            </a:r>
          </a:p>
        </p:txBody>
      </p:sp>
      <p:sp>
        <p:nvSpPr>
          <p:cNvPr id="20" name="Shape 24"/>
          <p:cNvSpPr txBox="1"/>
          <p:nvPr/>
        </p:nvSpPr>
        <p:spPr>
          <a:xfrm>
            <a:off x="5474428" y="4062989"/>
            <a:ext cx="2950029" cy="517064"/>
          </a:xfrm>
          <a:prstGeom prst="rect">
            <a:avLst/>
          </a:prstGeom>
          <a:solidFill>
            <a:srgbClr val="6D9EEB"/>
          </a:solidFill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4283" tIns="74283" rIns="74283" bIns="74283" anchor="ctr" anchorCtr="0">
            <a:noAutofit/>
          </a:bodyPr>
          <a:lstStyle/>
          <a:p>
            <a:pPr algn="ctr"/>
            <a:r>
              <a:rPr lang="ru" sz="1463" b="1" dirty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СЕРВИСНЫЙ ПАКЕТ ДЛЯ </a:t>
            </a:r>
            <a:r>
              <a:rPr lang="ru" sz="1463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ЗАКАЗЧИКОВ</a:t>
            </a:r>
            <a:endParaRPr lang="ru" sz="1463" b="1" dirty="0">
              <a:solidFill>
                <a:prstClr val="white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30" y="320554"/>
            <a:ext cx="3657707" cy="2743280"/>
          </a:xfrm>
          <a:prstGeom prst="rect">
            <a:avLst/>
          </a:prstGeom>
        </p:spPr>
      </p:pic>
      <p:pic>
        <p:nvPicPr>
          <p:cNvPr id="13" name="Объект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1" y="3192703"/>
            <a:ext cx="3681139" cy="276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3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58"/>
    </mc:Choice>
    <mc:Fallback xmlns="">
      <p:transition spd="slow" advTm="2325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378275" y="291600"/>
            <a:ext cx="4102729" cy="1701215"/>
          </a:xfrm>
        </p:spPr>
        <p:txBody>
          <a:bodyPr>
            <a:normAutofit/>
          </a:bodyPr>
          <a:lstStyle/>
          <a:p>
            <a:r>
              <a:rPr lang="ru-RU" sz="1600" b="1" cap="none" dirty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На панель возможно закрепить навесное оборудование без закладных фундаментов.</a:t>
            </a:r>
            <a:r>
              <a:rPr lang="ru-RU" sz="831" cap="none" dirty="0"/>
              <a:t/>
            </a:r>
            <a:br>
              <a:rPr lang="ru-RU" sz="831" cap="none" dirty="0"/>
            </a:br>
            <a:endParaRPr lang="ru-RU" sz="83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447580" y="4863983"/>
            <a:ext cx="3964118" cy="178198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Индивидуальный подход к созданию уюта в каютах для отдыха и работы.</a:t>
            </a:r>
          </a:p>
          <a:p>
            <a:endParaRPr lang="ru-RU" sz="762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25" y="291600"/>
            <a:ext cx="4388485" cy="30950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276" y="1891488"/>
            <a:ext cx="4102729" cy="2742967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25" y="3569155"/>
            <a:ext cx="4433933" cy="29681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32642" y="291600"/>
            <a:ext cx="2183027" cy="18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70000"/>
              </a:lnSpc>
              <a:spcBef>
                <a:spcPct val="0"/>
              </a:spcBef>
            </a:pPr>
            <a:r>
              <a:rPr lang="ru-RU" sz="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Отделка помещений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4442965"/>
      </p:ext>
    </p:extLst>
  </p:cSld>
  <p:clrMapOvr>
    <a:masterClrMapping/>
  </p:clrMapOvr>
  <p:transition advTm="807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87995" y="1052866"/>
            <a:ext cx="4459690" cy="635293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ru-RU" sz="1600" b="1" cap="none" dirty="0">
                <a:latin typeface="Times New Roman" pitchFamily="18" charset="0"/>
                <a:cs typeface="Times New Roman" pitchFamily="18" charset="0"/>
              </a:rPr>
              <a:t>По желанию панели могут быть с комбинированным цветом.</a:t>
            </a:r>
          </a:p>
        </p:txBody>
      </p:sp>
      <p:pic>
        <p:nvPicPr>
          <p:cNvPr id="8" name="Содержимое 7" descr="мебель 1.JPG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744535" y="297133"/>
            <a:ext cx="4059889" cy="2717776"/>
          </a:xfrm>
        </p:spPr>
      </p:pic>
      <p:pic>
        <p:nvPicPr>
          <p:cNvPr id="9" name="Содержимое 8" descr="мебель 2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127190" y="1806698"/>
            <a:ext cx="4509566" cy="3018800"/>
          </a:xfrm>
        </p:spPr>
      </p:pic>
      <p:pic>
        <p:nvPicPr>
          <p:cNvPr id="10" name="Рисунок 9" descr="мебель 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42" y="3969017"/>
            <a:ext cx="4059889" cy="27177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16260" y="5022644"/>
            <a:ext cx="4331425" cy="78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ru-RU" sz="1600" b="1" dirty="0" smtClean="0">
                <a:ln w="3175" cmpd="sng">
                  <a:noFill/>
                </a:ln>
                <a:latin typeface="Times New Roman" pitchFamily="18" charset="0"/>
                <a:ea typeface="+mj-ea"/>
                <a:cs typeface="Times New Roman" pitchFamily="18" charset="0"/>
              </a:rPr>
              <a:t>Кровати </a:t>
            </a:r>
            <a:r>
              <a:rPr lang="ru-RU" sz="1600" b="1" dirty="0" err="1" smtClean="0">
                <a:ln w="3175" cmpd="sng">
                  <a:noFill/>
                </a:ln>
                <a:latin typeface="Times New Roman" pitchFamily="18" charset="0"/>
                <a:ea typeface="+mj-ea"/>
                <a:cs typeface="Times New Roman" pitchFamily="18" charset="0"/>
              </a:rPr>
              <a:t>трансформеры</a:t>
            </a:r>
            <a:r>
              <a:rPr lang="ru-RU" sz="1600" b="1" dirty="0" smtClean="0">
                <a:ln w="3175" cmpd="sng">
                  <a:noFill/>
                </a:ln>
                <a:latin typeface="Times New Roman" pitchFamily="18" charset="0"/>
                <a:ea typeface="+mj-ea"/>
                <a:cs typeface="Times New Roman" pitchFamily="18" charset="0"/>
              </a:rPr>
              <a:t> создают </a:t>
            </a:r>
            <a:r>
              <a:rPr lang="ru-RU" sz="1600" b="1" dirty="0">
                <a:ln w="3175" cmpd="sng">
                  <a:noFill/>
                </a:ln>
                <a:latin typeface="Times New Roman" pitchFamily="18" charset="0"/>
                <a:ea typeface="+mj-ea"/>
                <a:cs typeface="Times New Roman" pitchFamily="18" charset="0"/>
              </a:rPr>
              <a:t>визуальное увеличение помещений.</a:t>
            </a:r>
          </a:p>
          <a:p>
            <a:endParaRPr lang="ru-RU" sz="83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20692" y="3014909"/>
            <a:ext cx="4695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3175" cmpd="sng">
                  <a:noFill/>
                </a:ln>
                <a:latin typeface="Times New Roman" pitchFamily="18" charset="0"/>
                <a:ea typeface="+mj-ea"/>
                <a:cs typeface="Times New Roman" pitchFamily="18" charset="0"/>
              </a:rPr>
              <a:t>Облегченная мебель специальной разработки позволяет дать гарантию 5 лет</a:t>
            </a:r>
            <a:endParaRPr lang="ru-RU" b="1" dirty="0">
              <a:ln w="3175" cmpd="sng">
                <a:noFill/>
              </a:ln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59827" y="362465"/>
            <a:ext cx="2487858" cy="18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70000"/>
              </a:lnSpc>
              <a:spcBef>
                <a:spcPct val="0"/>
              </a:spcBef>
            </a:pPr>
            <a:r>
              <a:rPr lang="ru-RU" sz="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Виды и форматы выпускаемой продукции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157232"/>
      </p:ext>
    </p:extLst>
  </p:cSld>
  <p:clrMapOvr>
    <a:masterClrMapping/>
  </p:clrMapOvr>
  <p:transition advTm="831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96995" y="2996418"/>
            <a:ext cx="4085749" cy="2890911"/>
          </a:xfrm>
        </p:spPr>
        <p:txBody>
          <a:bodyPr>
            <a:normAutofit/>
          </a:bodyPr>
          <a:lstStyle/>
          <a:p>
            <a:r>
              <a:rPr lang="ru-RU" sz="969" b="1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69" b="1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9" b="1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69" b="1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9" b="1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62" b="1" dirty="0">
                <a:solidFill>
                  <a:schemeClr val="bg1"/>
                </a:solidFill>
              </a:rPr>
              <a:t/>
            </a:r>
            <a:br>
              <a:rPr lang="ru-RU" sz="762" b="1" dirty="0">
                <a:solidFill>
                  <a:schemeClr val="bg1"/>
                </a:solidFill>
              </a:rPr>
            </a:br>
            <a:endParaRPr lang="ru-RU" sz="762" b="1" dirty="0">
              <a:solidFill>
                <a:schemeClr val="bg1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65" y="300257"/>
            <a:ext cx="7261008" cy="4597370"/>
          </a:xfrm>
        </p:spPr>
      </p:pic>
      <p:sp>
        <p:nvSpPr>
          <p:cNvPr id="5" name="TextBox 4"/>
          <p:cNvSpPr txBox="1"/>
          <p:nvPr/>
        </p:nvSpPr>
        <p:spPr>
          <a:xfrm>
            <a:off x="1309365" y="4897627"/>
            <a:ext cx="7261008" cy="100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8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>
                <a:ln w="3175" cmpd="sng">
                  <a:noFill/>
                </a:ln>
                <a:latin typeface="Times New Roman" pitchFamily="18" charset="0"/>
                <a:ea typeface="+mj-ea"/>
                <a:cs typeface="Times New Roman" pitchFamily="18" charset="0"/>
              </a:rPr>
              <a:t>Мы предлагаем нашу продукцию и готовы к сотрудничеству. </a:t>
            </a:r>
          </a:p>
          <a:p>
            <a:pPr algn="just"/>
            <a:r>
              <a:rPr lang="ru-RU" sz="1600" b="1" dirty="0">
                <a:ln w="3175" cmpd="sng">
                  <a:noFill/>
                </a:ln>
                <a:latin typeface="Times New Roman" pitchFamily="18" charset="0"/>
                <a:ea typeface="+mj-ea"/>
                <a:cs typeface="Times New Roman" pitchFamily="18" charset="0"/>
              </a:rPr>
              <a:t>	Принимаем участие в проектах, предусматривающих финансирование в </a:t>
            </a:r>
            <a:r>
              <a:rPr lang="ru-RU" sz="1600" b="1" dirty="0" smtClean="0">
                <a:ln w="3175" cmpd="sng">
                  <a:noFill/>
                </a:ln>
                <a:latin typeface="Times New Roman" pitchFamily="18" charset="0"/>
                <a:ea typeface="+mj-ea"/>
                <a:cs typeface="Times New Roman" pitchFamily="18" charset="0"/>
              </a:rPr>
              <a:t>рамках коммерческих и государственных заказов.</a:t>
            </a:r>
            <a:endParaRPr lang="ru-RU" sz="1600" b="1" dirty="0">
              <a:ln w="3175" cmpd="sng">
                <a:noFill/>
              </a:ln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/>
            <a:endParaRPr lang="ru-RU" sz="1108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2804" y="6146745"/>
            <a:ext cx="7261008" cy="73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9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Общество с ограниченной ответственностью «МАХ – Технологии»</a:t>
            </a:r>
          </a:p>
          <a:p>
            <a:pPr algn="ctr"/>
            <a:r>
              <a:rPr lang="ru-RU" sz="969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606670, Нижегородская обл., п.Сокольское, ул. Садовая, д.1А.</a:t>
            </a:r>
          </a:p>
          <a:p>
            <a:pPr algn="ctr"/>
            <a:r>
              <a:rPr lang="ru-RU" sz="969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Телефон/</a:t>
            </a:r>
            <a:r>
              <a:rPr lang="en-US" sz="969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Fax</a:t>
            </a:r>
            <a:r>
              <a:rPr lang="ru-RU" sz="969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(883137) 2-06-99,  </a:t>
            </a:r>
            <a:r>
              <a:rPr lang="en-US" sz="969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969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969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maxtechn@yandex.ru</a:t>
            </a:r>
            <a:endParaRPr lang="ru-RU" sz="969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246" dirty="0"/>
          </a:p>
        </p:txBody>
      </p:sp>
      <p:sp>
        <p:nvSpPr>
          <p:cNvPr id="2" name="TextBox 1"/>
          <p:cNvSpPr txBox="1"/>
          <p:nvPr/>
        </p:nvSpPr>
        <p:spPr>
          <a:xfrm>
            <a:off x="7367412" y="49377"/>
            <a:ext cx="24059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Реквизиты компании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113187"/>
      </p:ext>
    </p:extLst>
  </p:cSld>
  <p:clrMapOvr>
    <a:masterClrMapping/>
  </p:clrMapOvr>
  <p:transition advTm="1223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08" y="180315"/>
            <a:ext cx="2245079" cy="3169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78" y="3542554"/>
            <a:ext cx="2213009" cy="30629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94" y="210096"/>
            <a:ext cx="2226862" cy="31102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92" y="3614983"/>
            <a:ext cx="2155679" cy="29905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92851" y="8299"/>
            <a:ext cx="15131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Лицензии и сертификаты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294" y="3403625"/>
            <a:ext cx="530080" cy="505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167" y="5853994"/>
            <a:ext cx="719728" cy="482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679294" y="4107306"/>
            <a:ext cx="28169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606670 Нижегородская область,</a:t>
            </a:r>
            <a:endParaRPr lang="ru-RU" sz="11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Сокольское ул. Приовражная, д.5,</a:t>
            </a:r>
            <a:endParaRPr lang="ru-RU" sz="11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ИНН/КПП 3723000953/524001001</a:t>
            </a:r>
            <a:endParaRPr lang="ru-RU" sz="11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р/с 40702810942140100365 Волго-Вятский Банк </a:t>
            </a:r>
            <a:endParaRPr lang="ru-RU" sz="11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 Сбербанк России г. Нижний Новгород </a:t>
            </a:r>
            <a:endParaRPr lang="ru-RU" sz="11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к/с 30101810900000000603 БИК 042202603</a:t>
            </a:r>
            <a:endParaRPr lang="ru-RU" sz="11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ОГРН 1025201683320</a:t>
            </a:r>
            <a:endParaRPr lang="ru-RU" sz="11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(83137) 2-12-92</a:t>
            </a:r>
            <a:endParaRPr lang="ru-RU" sz="11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11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sokolsverv</a:t>
            </a:r>
            <a:r>
              <a:rPr lang="ru-RU" sz="11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@</a:t>
            </a:r>
            <a:r>
              <a:rPr lang="en-US" sz="11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mail</a:t>
            </a:r>
            <a:r>
              <a:rPr lang="ru-RU" sz="11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.</a:t>
            </a:r>
            <a:r>
              <a:rPr lang="en-US" sz="11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ru</a:t>
            </a: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</a:t>
            </a:r>
            <a:r>
              <a:rPr lang="en-US" sz="11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sekretar</a:t>
            </a:r>
            <a:r>
              <a:rPr lang="ru-RU" sz="11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201@</a:t>
            </a:r>
            <a:r>
              <a:rPr lang="en-US" sz="11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mail</a:t>
            </a:r>
            <a:r>
              <a:rPr lang="ru-RU" sz="11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.</a:t>
            </a:r>
            <a:r>
              <a:rPr lang="en-US" sz="11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ru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70098" y="3350140"/>
            <a:ext cx="24359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Акционерное общество</a:t>
            </a:r>
          </a:p>
          <a:p>
            <a:r>
              <a:rPr lang="ru-RU" sz="1100" dirty="0" err="1" smtClean="0">
                <a:solidFill>
                  <a:schemeClr val="bg1"/>
                </a:solidFill>
              </a:rPr>
              <a:t>Сокольская</a:t>
            </a:r>
            <a:r>
              <a:rPr lang="ru-RU" sz="1100" dirty="0" smtClean="0">
                <a:solidFill>
                  <a:schemeClr val="bg1"/>
                </a:solidFill>
              </a:rPr>
              <a:t> судоверфь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03" y="153421"/>
            <a:ext cx="2278950" cy="3223612"/>
          </a:xfrm>
        </p:spPr>
      </p:pic>
    </p:spTree>
    <p:extLst>
      <p:ext uri="{BB962C8B-B14F-4D97-AF65-F5344CB8AC3E}">
        <p14:creationId xmlns:p14="http://schemas.microsoft.com/office/powerpoint/2010/main" val="429305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7"/>
    </mc:Choice>
    <mc:Fallback xmlns="">
      <p:transition spd="slow" advTm="9427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9|1|1.2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1|1.4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1.4"/>
</p:tagLst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535</TotalTime>
  <Words>336</Words>
  <Application>Microsoft Office PowerPoint</Application>
  <PresentationFormat>Лист A4 (210x297 мм)</PresentationFormat>
  <Paragraphs>54</Paragraphs>
  <Slides>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Century Gothic</vt:lpstr>
      <vt:lpstr>Comic Sans MS</vt:lpstr>
      <vt:lpstr>Times New Roman</vt:lpstr>
      <vt:lpstr>Wingdings 3</vt:lpstr>
      <vt:lpstr>Сектор</vt:lpstr>
      <vt:lpstr> ООО «МАХ-технологии» </vt:lpstr>
      <vt:lpstr> 1. ИМПОРТОЗАМЕЩЕНИЕ. Проблематика  2. Информация о Компании  3. Отделка помещений  4. Виды и форматы выпускаемой продукции  5. Реквизиты компании  6. Лицензии и сертификаты        </vt:lpstr>
      <vt:lpstr>Презентация PowerPoint</vt:lpstr>
      <vt:lpstr>    АО «Сокольская судоверфь»  и ООО «МАХ-Технологии»  совместно производят следующую продукцию: панели плавающего-вибропоглощающего  палубного покрытия, композитных панелей для формирования корпусных переборок (стен), панели с сотовым заполнением для подволока (потолка), облегченную мебель из панелей с алюминиевым сотовым заполнением.   Гибкое производство решает многие вопросы при строительстве судов как военного так и гражданского назначения.     </vt:lpstr>
      <vt:lpstr>Презентация PowerPoint</vt:lpstr>
      <vt:lpstr>На панель возможно закрепить навесное оборудование без закладных фундаментов. </vt:lpstr>
      <vt:lpstr>По желанию панели могут быть с комбинированным цветом.</vt:lpstr>
      <vt:lpstr>   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75</cp:revision>
  <dcterms:created xsi:type="dcterms:W3CDTF">2017-07-31T10:21:08Z</dcterms:created>
  <dcterms:modified xsi:type="dcterms:W3CDTF">2021-06-18T06:57:25Z</dcterms:modified>
</cp:coreProperties>
</file>